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9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64" r:id="rId11"/>
    <p:sldId id="369" r:id="rId12"/>
    <p:sldId id="368" r:id="rId13"/>
    <p:sldId id="308" r:id="rId14"/>
    <p:sldId id="261" r:id="rId15"/>
    <p:sldId id="362" r:id="rId16"/>
    <p:sldId id="268" r:id="rId17"/>
    <p:sldId id="309" r:id="rId18"/>
    <p:sldId id="298" r:id="rId19"/>
    <p:sldId id="365" r:id="rId20"/>
    <p:sldId id="312" r:id="rId21"/>
    <p:sldId id="366" r:id="rId22"/>
    <p:sldId id="301" r:id="rId23"/>
    <p:sldId id="367" r:id="rId24"/>
    <p:sldId id="304" r:id="rId25"/>
    <p:sldId id="286" r:id="rId26"/>
    <p:sldId id="272" r:id="rId27"/>
    <p:sldId id="291" r:id="rId28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30"/>
      <p:bold r:id="rId31"/>
      <p:italic r:id="rId32"/>
      <p:bold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DM Sans" pitchFamily="2" charset="0"/>
      <p:regular r:id="rId38"/>
      <p:bold r:id="rId39"/>
      <p:italic r:id="rId40"/>
      <p:boldItalic r:id="rId41"/>
    </p:embeddedFont>
    <p:embeddedFont>
      <p:font typeface="Figtree" panose="020B0604020202020204" charset="0"/>
      <p:regular r:id="rId42"/>
      <p:bold r:id="rId43"/>
      <p:italic r:id="rId44"/>
      <p:boldItalic r:id="rId45"/>
    </p:embeddedFont>
    <p:embeddedFont>
      <p:font typeface="Fira Sans Extra Condensed" panose="020B0503050000020004" pitchFamily="34" charset="0"/>
      <p:regular r:id="rId46"/>
      <p:bold r:id="rId47"/>
    </p:embeddedFont>
    <p:embeddedFont>
      <p:font typeface="Geologica" panose="020B0604020202020204" charset="0"/>
      <p:regular r:id="rId48"/>
      <p:bold r:id="rId49"/>
    </p:embeddedFont>
    <p:embeddedFont>
      <p:font typeface="Geologica SemiBold" panose="020B0604020202020204" charset="0"/>
      <p:regular r:id="rId50"/>
      <p:bold r:id="rId51"/>
    </p:embeddedFont>
    <p:embeddedFont>
      <p:font typeface="Nunito Light" pitchFamily="2" charset="0"/>
      <p:regular r:id="rId52"/>
      <p:italic r:id="rId53"/>
    </p:embeddedFont>
    <p:embeddedFont>
      <p:font typeface="Proxima Nova" panose="020B060402020202020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4D73"/>
    <a:srgbClr val="FCFAF9"/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  <p1510:client id="{80B58248-D9C0-9EB5-633D-5ACE88674AC7}" v="18" dt="2023-11-23T17:24:15.750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78" d="100"/>
          <a:sy n="78" d="100"/>
        </p:scale>
        <p:origin x="94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font" Target="fonts/font2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font" Target="fonts/font27.fntdata"/><Relationship Id="rId8" Type="http://schemas.openxmlformats.org/officeDocument/2006/relationships/slide" Target="slides/slide6.xml"/><Relationship Id="rId51" Type="http://schemas.openxmlformats.org/officeDocument/2006/relationships/font" Target="fonts/font2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font" Target="fonts/font28.fntdata"/><Relationship Id="rId10" Type="http://schemas.openxmlformats.org/officeDocument/2006/relationships/slide" Target="slides/slide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9BE72A-B6B5-4D56-8A38-E8934BE206A1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1"/>
      <dgm:spPr/>
    </dgm:pt>
    <dgm:pt modelId="{087636BF-D6FE-42E0-9B74-5093C03ED587}">
      <dgm:prSet phldrT="[Texte]"/>
      <dgm:spPr/>
      <dgm:t>
        <a:bodyPr/>
        <a:lstStyle/>
        <a:p>
          <a:r>
            <a:rPr lang="fr-FR" b="1" dirty="0"/>
            <a:t>Arbres de décision</a:t>
          </a:r>
        </a:p>
      </dgm:t>
    </dgm:pt>
    <dgm:pt modelId="{2EE2CB8A-D3A4-4D2A-8BEE-0608154BF6B5}" type="parTrans" cxnId="{7FB02D6F-30CB-45BB-A09D-414E521DAFCA}">
      <dgm:prSet/>
      <dgm:spPr/>
      <dgm:t>
        <a:bodyPr/>
        <a:lstStyle/>
        <a:p>
          <a:endParaRPr lang="fr-FR"/>
        </a:p>
      </dgm:t>
    </dgm:pt>
    <dgm:pt modelId="{322D799D-61B7-4811-9399-D0A6ACC451B3}" type="sibTrans" cxnId="{7FB02D6F-30CB-45BB-A09D-414E521DAFCA}">
      <dgm:prSet/>
      <dgm:spPr/>
      <dgm:t>
        <a:bodyPr/>
        <a:lstStyle/>
        <a:p>
          <a:endParaRPr lang="fr-FR"/>
        </a:p>
      </dgm:t>
    </dgm:pt>
    <dgm:pt modelId="{C21F1B6D-95D1-4776-8046-B3AE6ED800B8}">
      <dgm:prSet phldrT="[Texte]"/>
      <dgm:spPr/>
      <dgm:t>
        <a:bodyPr/>
        <a:lstStyle/>
        <a:p>
          <a:r>
            <a:rPr lang="fr-FR" b="1" dirty="0"/>
            <a:t>Bagging</a:t>
          </a:r>
        </a:p>
      </dgm:t>
    </dgm:pt>
    <dgm:pt modelId="{3C5F1234-D4BD-4CAD-ADDE-31D7DEC399F4}" type="parTrans" cxnId="{90B684A5-D025-4FB1-BAD8-978B633D91BA}">
      <dgm:prSet/>
      <dgm:spPr/>
      <dgm:t>
        <a:bodyPr/>
        <a:lstStyle/>
        <a:p>
          <a:endParaRPr lang="fr-FR"/>
        </a:p>
      </dgm:t>
    </dgm:pt>
    <dgm:pt modelId="{64422D04-B548-4350-8B30-EC005BF98F65}" type="sibTrans" cxnId="{90B684A5-D025-4FB1-BAD8-978B633D91BA}">
      <dgm:prSet/>
      <dgm:spPr/>
      <dgm:t>
        <a:bodyPr/>
        <a:lstStyle/>
        <a:p>
          <a:endParaRPr lang="fr-FR"/>
        </a:p>
      </dgm:t>
    </dgm:pt>
    <dgm:pt modelId="{75DE8C92-F036-44DA-98FC-971B187E301E}">
      <dgm:prSet phldrT="[Texte]"/>
      <dgm:spPr/>
      <dgm:t>
        <a:bodyPr/>
        <a:lstStyle/>
        <a:p>
          <a:r>
            <a:rPr lang="fr-FR" b="1" dirty="0"/>
            <a:t>Prédiction sur le choix majoritaire des arbres</a:t>
          </a:r>
        </a:p>
      </dgm:t>
    </dgm:pt>
    <dgm:pt modelId="{97E1FB13-1B37-4E78-9ACB-182A0CFAA53D}" type="parTrans" cxnId="{0DCC20FA-5EBF-470C-84E2-7FD42997677A}">
      <dgm:prSet/>
      <dgm:spPr/>
      <dgm:t>
        <a:bodyPr/>
        <a:lstStyle/>
        <a:p>
          <a:endParaRPr lang="fr-FR"/>
        </a:p>
      </dgm:t>
    </dgm:pt>
    <dgm:pt modelId="{9AD831CA-56B5-413F-B50D-5A1432F10080}" type="sibTrans" cxnId="{0DCC20FA-5EBF-470C-84E2-7FD42997677A}">
      <dgm:prSet/>
      <dgm:spPr/>
      <dgm:t>
        <a:bodyPr/>
        <a:lstStyle/>
        <a:p>
          <a:endParaRPr lang="fr-FR"/>
        </a:p>
      </dgm:t>
    </dgm:pt>
    <dgm:pt modelId="{50784A4D-2F70-46B5-B1BA-96800BCCD8CE}" type="pres">
      <dgm:prSet presAssocID="{3C9BE72A-B6B5-4D56-8A38-E8934BE206A1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79A1DD6D-0009-40BC-82DD-7958F8C34FAD}" type="pres">
      <dgm:prSet presAssocID="{087636BF-D6FE-42E0-9B74-5093C03ED587}" presName="gear1" presStyleLbl="node1" presStyleIdx="0" presStyleCnt="3">
        <dgm:presLayoutVars>
          <dgm:chMax val="1"/>
          <dgm:bulletEnabled val="1"/>
        </dgm:presLayoutVars>
      </dgm:prSet>
      <dgm:spPr/>
    </dgm:pt>
    <dgm:pt modelId="{9D2AA882-71EF-4343-B5A3-39D99DCA4DBE}" type="pres">
      <dgm:prSet presAssocID="{087636BF-D6FE-42E0-9B74-5093C03ED587}" presName="gear1srcNode" presStyleLbl="node1" presStyleIdx="0" presStyleCnt="3"/>
      <dgm:spPr/>
    </dgm:pt>
    <dgm:pt modelId="{F3BB3304-192E-4A59-BB8F-69CBE8EA3BAE}" type="pres">
      <dgm:prSet presAssocID="{087636BF-D6FE-42E0-9B74-5093C03ED587}" presName="gear1dstNode" presStyleLbl="node1" presStyleIdx="0" presStyleCnt="3"/>
      <dgm:spPr/>
    </dgm:pt>
    <dgm:pt modelId="{4E3231E5-A437-4D94-B13E-C7E8E89AC500}" type="pres">
      <dgm:prSet presAssocID="{C21F1B6D-95D1-4776-8046-B3AE6ED800B8}" presName="gear2" presStyleLbl="node1" presStyleIdx="1" presStyleCnt="3">
        <dgm:presLayoutVars>
          <dgm:chMax val="1"/>
          <dgm:bulletEnabled val="1"/>
        </dgm:presLayoutVars>
      </dgm:prSet>
      <dgm:spPr/>
    </dgm:pt>
    <dgm:pt modelId="{16A5E1F2-7A5B-4BBF-BB6B-D5946CC7D682}" type="pres">
      <dgm:prSet presAssocID="{C21F1B6D-95D1-4776-8046-B3AE6ED800B8}" presName="gear2srcNode" presStyleLbl="node1" presStyleIdx="1" presStyleCnt="3"/>
      <dgm:spPr/>
    </dgm:pt>
    <dgm:pt modelId="{F7203DB6-25B6-49D2-BF7B-6F3D1BB2BF8A}" type="pres">
      <dgm:prSet presAssocID="{C21F1B6D-95D1-4776-8046-B3AE6ED800B8}" presName="gear2dstNode" presStyleLbl="node1" presStyleIdx="1" presStyleCnt="3"/>
      <dgm:spPr/>
    </dgm:pt>
    <dgm:pt modelId="{2C32A44D-B139-4FC7-A750-00AEF8997A42}" type="pres">
      <dgm:prSet presAssocID="{75DE8C92-F036-44DA-98FC-971B187E301E}" presName="gear3" presStyleLbl="node1" presStyleIdx="2" presStyleCnt="3"/>
      <dgm:spPr/>
    </dgm:pt>
    <dgm:pt modelId="{A8878F1A-DB5E-463B-9522-45DB63792BEE}" type="pres">
      <dgm:prSet presAssocID="{75DE8C92-F036-44DA-98FC-971B187E301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3B3C8AAC-8022-4160-8D26-F3303B2DD32A}" type="pres">
      <dgm:prSet presAssocID="{75DE8C92-F036-44DA-98FC-971B187E301E}" presName="gear3srcNode" presStyleLbl="node1" presStyleIdx="2" presStyleCnt="3"/>
      <dgm:spPr/>
    </dgm:pt>
    <dgm:pt modelId="{7349AE3B-EF59-42EF-A9AA-193C69A38C55}" type="pres">
      <dgm:prSet presAssocID="{75DE8C92-F036-44DA-98FC-971B187E301E}" presName="gear3dstNode" presStyleLbl="node1" presStyleIdx="2" presStyleCnt="3"/>
      <dgm:spPr/>
    </dgm:pt>
    <dgm:pt modelId="{3C12BE0E-2B0C-4CF4-A596-DBF98087E6DC}" type="pres">
      <dgm:prSet presAssocID="{322D799D-61B7-4811-9399-D0A6ACC451B3}" presName="connector1" presStyleLbl="sibTrans2D1" presStyleIdx="0" presStyleCnt="3"/>
      <dgm:spPr/>
    </dgm:pt>
    <dgm:pt modelId="{94007819-E45D-47D9-A863-AF011C90263A}" type="pres">
      <dgm:prSet presAssocID="{64422D04-B548-4350-8B30-EC005BF98F65}" presName="connector2" presStyleLbl="sibTrans2D1" presStyleIdx="1" presStyleCnt="3"/>
      <dgm:spPr/>
    </dgm:pt>
    <dgm:pt modelId="{A5EAB873-3E1A-4878-A0F5-EAB326EDE759}" type="pres">
      <dgm:prSet presAssocID="{9AD831CA-56B5-413F-B50D-5A1432F10080}" presName="connector3" presStyleLbl="sibTrans2D1" presStyleIdx="2" presStyleCnt="3"/>
      <dgm:spPr/>
    </dgm:pt>
  </dgm:ptLst>
  <dgm:cxnLst>
    <dgm:cxn modelId="{1335A91C-F49B-4D74-AD04-311C93E4E612}" type="presOf" srcId="{75DE8C92-F036-44DA-98FC-971B187E301E}" destId="{3B3C8AAC-8022-4160-8D26-F3303B2DD32A}" srcOrd="2" destOrd="0" presId="urn:microsoft.com/office/officeart/2005/8/layout/gear1"/>
    <dgm:cxn modelId="{0D3CE31F-805E-4FE6-A05A-EC59C6ABDCF1}" type="presOf" srcId="{75DE8C92-F036-44DA-98FC-971B187E301E}" destId="{2C32A44D-B139-4FC7-A750-00AEF8997A42}" srcOrd="0" destOrd="0" presId="urn:microsoft.com/office/officeart/2005/8/layout/gear1"/>
    <dgm:cxn modelId="{7BC0383C-459C-429A-B962-BB681A773BF3}" type="presOf" srcId="{C21F1B6D-95D1-4776-8046-B3AE6ED800B8}" destId="{16A5E1F2-7A5B-4BBF-BB6B-D5946CC7D682}" srcOrd="1" destOrd="0" presId="urn:microsoft.com/office/officeart/2005/8/layout/gear1"/>
    <dgm:cxn modelId="{4970F35F-9120-4E03-B373-C4E7F578C2C9}" type="presOf" srcId="{087636BF-D6FE-42E0-9B74-5093C03ED587}" destId="{F3BB3304-192E-4A59-BB8F-69CBE8EA3BAE}" srcOrd="2" destOrd="0" presId="urn:microsoft.com/office/officeart/2005/8/layout/gear1"/>
    <dgm:cxn modelId="{D0D78666-9F3A-4BB0-A8FD-4792175E7DDA}" type="presOf" srcId="{9AD831CA-56B5-413F-B50D-5A1432F10080}" destId="{A5EAB873-3E1A-4878-A0F5-EAB326EDE759}" srcOrd="0" destOrd="0" presId="urn:microsoft.com/office/officeart/2005/8/layout/gear1"/>
    <dgm:cxn modelId="{F5459946-2244-4F64-88D2-5E4072771C15}" type="presOf" srcId="{3C9BE72A-B6B5-4D56-8A38-E8934BE206A1}" destId="{50784A4D-2F70-46B5-B1BA-96800BCCD8CE}" srcOrd="0" destOrd="0" presId="urn:microsoft.com/office/officeart/2005/8/layout/gear1"/>
    <dgm:cxn modelId="{7B84754A-6A9F-41A1-9209-8CDEE255ACE3}" type="presOf" srcId="{75DE8C92-F036-44DA-98FC-971B187E301E}" destId="{7349AE3B-EF59-42EF-A9AA-193C69A38C55}" srcOrd="3" destOrd="0" presId="urn:microsoft.com/office/officeart/2005/8/layout/gear1"/>
    <dgm:cxn modelId="{AA05954E-D50F-43E4-9A35-FD4E6360BEAA}" type="presOf" srcId="{322D799D-61B7-4811-9399-D0A6ACC451B3}" destId="{3C12BE0E-2B0C-4CF4-A596-DBF98087E6DC}" srcOrd="0" destOrd="0" presId="urn:microsoft.com/office/officeart/2005/8/layout/gear1"/>
    <dgm:cxn modelId="{7FB02D6F-30CB-45BB-A09D-414E521DAFCA}" srcId="{3C9BE72A-B6B5-4D56-8A38-E8934BE206A1}" destId="{087636BF-D6FE-42E0-9B74-5093C03ED587}" srcOrd="0" destOrd="0" parTransId="{2EE2CB8A-D3A4-4D2A-8BEE-0608154BF6B5}" sibTransId="{322D799D-61B7-4811-9399-D0A6ACC451B3}"/>
    <dgm:cxn modelId="{8CB71779-56E3-4804-BA7B-AB6CC731B115}" type="presOf" srcId="{087636BF-D6FE-42E0-9B74-5093C03ED587}" destId="{79A1DD6D-0009-40BC-82DD-7958F8C34FAD}" srcOrd="0" destOrd="0" presId="urn:microsoft.com/office/officeart/2005/8/layout/gear1"/>
    <dgm:cxn modelId="{EDD19B7B-F602-45E0-A711-9DC848E1EF17}" type="presOf" srcId="{75DE8C92-F036-44DA-98FC-971B187E301E}" destId="{A8878F1A-DB5E-463B-9522-45DB63792BEE}" srcOrd="1" destOrd="0" presId="urn:microsoft.com/office/officeart/2005/8/layout/gear1"/>
    <dgm:cxn modelId="{3C6E9E85-61C0-4583-8E3E-BAB3503B4534}" type="presOf" srcId="{C21F1B6D-95D1-4776-8046-B3AE6ED800B8}" destId="{4E3231E5-A437-4D94-B13E-C7E8E89AC500}" srcOrd="0" destOrd="0" presId="urn:microsoft.com/office/officeart/2005/8/layout/gear1"/>
    <dgm:cxn modelId="{85D6FA8B-2188-4845-B83B-BE602A3A2CC9}" type="presOf" srcId="{64422D04-B548-4350-8B30-EC005BF98F65}" destId="{94007819-E45D-47D9-A863-AF011C90263A}" srcOrd="0" destOrd="0" presId="urn:microsoft.com/office/officeart/2005/8/layout/gear1"/>
    <dgm:cxn modelId="{90B684A5-D025-4FB1-BAD8-978B633D91BA}" srcId="{3C9BE72A-B6B5-4D56-8A38-E8934BE206A1}" destId="{C21F1B6D-95D1-4776-8046-B3AE6ED800B8}" srcOrd="1" destOrd="0" parTransId="{3C5F1234-D4BD-4CAD-ADDE-31D7DEC399F4}" sibTransId="{64422D04-B548-4350-8B30-EC005BF98F65}"/>
    <dgm:cxn modelId="{09F28BCE-B60A-44C4-BC5B-714E6869610C}" type="presOf" srcId="{087636BF-D6FE-42E0-9B74-5093C03ED587}" destId="{9D2AA882-71EF-4343-B5A3-39D99DCA4DBE}" srcOrd="1" destOrd="0" presId="urn:microsoft.com/office/officeart/2005/8/layout/gear1"/>
    <dgm:cxn modelId="{ABAF8EF2-1159-4ECF-A224-818880FFC1A9}" type="presOf" srcId="{C21F1B6D-95D1-4776-8046-B3AE6ED800B8}" destId="{F7203DB6-25B6-49D2-BF7B-6F3D1BB2BF8A}" srcOrd="2" destOrd="0" presId="urn:microsoft.com/office/officeart/2005/8/layout/gear1"/>
    <dgm:cxn modelId="{0DCC20FA-5EBF-470C-84E2-7FD42997677A}" srcId="{3C9BE72A-B6B5-4D56-8A38-E8934BE206A1}" destId="{75DE8C92-F036-44DA-98FC-971B187E301E}" srcOrd="2" destOrd="0" parTransId="{97E1FB13-1B37-4E78-9ACB-182A0CFAA53D}" sibTransId="{9AD831CA-56B5-413F-B50D-5A1432F10080}"/>
    <dgm:cxn modelId="{0FC917F7-2757-473C-892E-7CB4B4755CD5}" type="presParOf" srcId="{50784A4D-2F70-46B5-B1BA-96800BCCD8CE}" destId="{79A1DD6D-0009-40BC-82DD-7958F8C34FAD}" srcOrd="0" destOrd="0" presId="urn:microsoft.com/office/officeart/2005/8/layout/gear1"/>
    <dgm:cxn modelId="{7EC9DE12-35DE-46D3-84FD-D215FAB995DF}" type="presParOf" srcId="{50784A4D-2F70-46B5-B1BA-96800BCCD8CE}" destId="{9D2AA882-71EF-4343-B5A3-39D99DCA4DBE}" srcOrd="1" destOrd="0" presId="urn:microsoft.com/office/officeart/2005/8/layout/gear1"/>
    <dgm:cxn modelId="{F3F76067-3D4C-4A17-8191-8A629873EF2A}" type="presParOf" srcId="{50784A4D-2F70-46B5-B1BA-96800BCCD8CE}" destId="{F3BB3304-192E-4A59-BB8F-69CBE8EA3BAE}" srcOrd="2" destOrd="0" presId="urn:microsoft.com/office/officeart/2005/8/layout/gear1"/>
    <dgm:cxn modelId="{689CB4D2-21C1-4568-9418-D918BD0B86DC}" type="presParOf" srcId="{50784A4D-2F70-46B5-B1BA-96800BCCD8CE}" destId="{4E3231E5-A437-4D94-B13E-C7E8E89AC500}" srcOrd="3" destOrd="0" presId="urn:microsoft.com/office/officeart/2005/8/layout/gear1"/>
    <dgm:cxn modelId="{FA782B21-D391-4F1F-967E-57A7A725C465}" type="presParOf" srcId="{50784A4D-2F70-46B5-B1BA-96800BCCD8CE}" destId="{16A5E1F2-7A5B-4BBF-BB6B-D5946CC7D682}" srcOrd="4" destOrd="0" presId="urn:microsoft.com/office/officeart/2005/8/layout/gear1"/>
    <dgm:cxn modelId="{69566D40-44A0-4B41-8F1F-C71AB892EA54}" type="presParOf" srcId="{50784A4D-2F70-46B5-B1BA-96800BCCD8CE}" destId="{F7203DB6-25B6-49D2-BF7B-6F3D1BB2BF8A}" srcOrd="5" destOrd="0" presId="urn:microsoft.com/office/officeart/2005/8/layout/gear1"/>
    <dgm:cxn modelId="{E49C23F4-120E-40A2-AB05-D15063B17798}" type="presParOf" srcId="{50784A4D-2F70-46B5-B1BA-96800BCCD8CE}" destId="{2C32A44D-B139-4FC7-A750-00AEF8997A42}" srcOrd="6" destOrd="0" presId="urn:microsoft.com/office/officeart/2005/8/layout/gear1"/>
    <dgm:cxn modelId="{40CC7983-0810-46A7-AF0D-30267FAFE73E}" type="presParOf" srcId="{50784A4D-2F70-46B5-B1BA-96800BCCD8CE}" destId="{A8878F1A-DB5E-463B-9522-45DB63792BEE}" srcOrd="7" destOrd="0" presId="urn:microsoft.com/office/officeart/2005/8/layout/gear1"/>
    <dgm:cxn modelId="{6BDC625E-9087-4817-BD43-58A6BC411495}" type="presParOf" srcId="{50784A4D-2F70-46B5-B1BA-96800BCCD8CE}" destId="{3B3C8AAC-8022-4160-8D26-F3303B2DD32A}" srcOrd="8" destOrd="0" presId="urn:microsoft.com/office/officeart/2005/8/layout/gear1"/>
    <dgm:cxn modelId="{4D70F3E9-9B9A-4256-9423-F605AA0990F3}" type="presParOf" srcId="{50784A4D-2F70-46B5-B1BA-96800BCCD8CE}" destId="{7349AE3B-EF59-42EF-A9AA-193C69A38C55}" srcOrd="9" destOrd="0" presId="urn:microsoft.com/office/officeart/2005/8/layout/gear1"/>
    <dgm:cxn modelId="{A8BEB0C3-94AF-4139-B5D2-5F10F787E02C}" type="presParOf" srcId="{50784A4D-2F70-46B5-B1BA-96800BCCD8CE}" destId="{3C12BE0E-2B0C-4CF4-A596-DBF98087E6DC}" srcOrd="10" destOrd="0" presId="urn:microsoft.com/office/officeart/2005/8/layout/gear1"/>
    <dgm:cxn modelId="{A80BF570-11E3-4FB3-A51C-0A7D1AE242A4}" type="presParOf" srcId="{50784A4D-2F70-46B5-B1BA-96800BCCD8CE}" destId="{94007819-E45D-47D9-A863-AF011C90263A}" srcOrd="11" destOrd="0" presId="urn:microsoft.com/office/officeart/2005/8/layout/gear1"/>
    <dgm:cxn modelId="{1D6BD416-28A4-4678-8D56-A7EEB4E250BA}" type="presParOf" srcId="{50784A4D-2F70-46B5-B1BA-96800BCCD8CE}" destId="{A5EAB873-3E1A-4878-A0F5-EAB326EDE759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A1DD6D-0009-40BC-82DD-7958F8C34FAD}">
      <dsp:nvSpPr>
        <dsp:cNvPr id="0" name=""/>
        <dsp:cNvSpPr/>
      </dsp:nvSpPr>
      <dsp:spPr>
        <a:xfrm>
          <a:off x="3019245" y="1934021"/>
          <a:ext cx="2363803" cy="2363803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Arbres de décision</a:t>
          </a:r>
        </a:p>
      </dsp:txBody>
      <dsp:txXfrm>
        <a:off x="3494475" y="2487731"/>
        <a:ext cx="1413343" cy="1215043"/>
      </dsp:txXfrm>
    </dsp:sp>
    <dsp:sp modelId="{4E3231E5-A437-4D94-B13E-C7E8E89AC500}">
      <dsp:nvSpPr>
        <dsp:cNvPr id="0" name=""/>
        <dsp:cNvSpPr/>
      </dsp:nvSpPr>
      <dsp:spPr>
        <a:xfrm>
          <a:off x="1643941" y="1375303"/>
          <a:ext cx="1719130" cy="1719130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Bagging</a:t>
          </a:r>
        </a:p>
      </dsp:txBody>
      <dsp:txXfrm>
        <a:off x="2076737" y="1810715"/>
        <a:ext cx="853538" cy="848306"/>
      </dsp:txXfrm>
    </dsp:sp>
    <dsp:sp modelId="{2C32A44D-B139-4FC7-A750-00AEF8997A42}">
      <dsp:nvSpPr>
        <dsp:cNvPr id="0" name=""/>
        <dsp:cNvSpPr/>
      </dsp:nvSpPr>
      <dsp:spPr>
        <a:xfrm rot="20700000">
          <a:off x="2606829" y="189279"/>
          <a:ext cx="1684396" cy="168439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Prédiction sur le choix majoritaire des arbres</a:t>
          </a:r>
        </a:p>
      </dsp:txBody>
      <dsp:txXfrm rot="-20700000">
        <a:off x="2976267" y="558717"/>
        <a:ext cx="945521" cy="945521"/>
      </dsp:txXfrm>
    </dsp:sp>
    <dsp:sp modelId="{3C12BE0E-2B0C-4CF4-A596-DBF98087E6DC}">
      <dsp:nvSpPr>
        <dsp:cNvPr id="0" name=""/>
        <dsp:cNvSpPr/>
      </dsp:nvSpPr>
      <dsp:spPr>
        <a:xfrm>
          <a:off x="2838620" y="1576681"/>
          <a:ext cx="3025668" cy="3025668"/>
        </a:xfrm>
        <a:prstGeom prst="circularArrow">
          <a:avLst>
            <a:gd name="adj1" fmla="val 4687"/>
            <a:gd name="adj2" fmla="val 299029"/>
            <a:gd name="adj3" fmla="val 2518639"/>
            <a:gd name="adj4" fmla="val 15855960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07819-E45D-47D9-A863-AF011C90263A}">
      <dsp:nvSpPr>
        <dsp:cNvPr id="0" name=""/>
        <dsp:cNvSpPr/>
      </dsp:nvSpPr>
      <dsp:spPr>
        <a:xfrm>
          <a:off x="1339487" y="994481"/>
          <a:ext cx="2198337" cy="219833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EAB873-3E1A-4878-A0F5-EAB326EDE759}">
      <dsp:nvSpPr>
        <dsp:cNvPr id="0" name=""/>
        <dsp:cNvSpPr/>
      </dsp:nvSpPr>
      <dsp:spPr>
        <a:xfrm>
          <a:off x="2217211" y="-180110"/>
          <a:ext cx="2370250" cy="2370250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gif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svg>
</file>

<file path=ppt/media/image32.sv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47.png>
</file>

<file path=ppt/media/image48.png>
</file>

<file path=ppt/media/image49.sv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svg>
</file>

<file path=ppt/media/image56.png>
</file>

<file path=ppt/media/image57.png>
</file>

<file path=ppt/media/image58.sv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sv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615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913f0108f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913f0108f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9.png"/><Relationship Id="rId18" Type="http://schemas.openxmlformats.org/officeDocument/2006/relationships/image" Target="../media/image44.png"/><Relationship Id="rId3" Type="http://schemas.openxmlformats.org/officeDocument/2006/relationships/image" Target="../media/image31.svg"/><Relationship Id="rId7" Type="http://schemas.openxmlformats.org/officeDocument/2006/relationships/image" Target="../media/image33.svg"/><Relationship Id="rId12" Type="http://schemas.openxmlformats.org/officeDocument/2006/relationships/image" Target="../media/image38.png"/><Relationship Id="rId17" Type="http://schemas.openxmlformats.org/officeDocument/2006/relationships/image" Target="../media/image43.png"/><Relationship Id="rId2" Type="http://schemas.openxmlformats.org/officeDocument/2006/relationships/image" Target="../media/image20.png"/><Relationship Id="rId16" Type="http://schemas.openxmlformats.org/officeDocument/2006/relationships/image" Target="../media/image42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11" Type="http://schemas.openxmlformats.org/officeDocument/2006/relationships/image" Target="../media/image37.png"/><Relationship Id="rId5" Type="http://schemas.openxmlformats.org/officeDocument/2006/relationships/image" Target="../media/image32.svg"/><Relationship Id="rId15" Type="http://schemas.openxmlformats.org/officeDocument/2006/relationships/image" Target="../media/image41.png"/><Relationship Id="rId10" Type="http://schemas.openxmlformats.org/officeDocument/2006/relationships/image" Target="../media/image36.png"/><Relationship Id="rId4" Type="http://schemas.openxmlformats.org/officeDocument/2006/relationships/image" Target="../media/image22.png"/><Relationship Id="rId9" Type="http://schemas.openxmlformats.org/officeDocument/2006/relationships/image" Target="../media/image35.png"/><Relationship Id="rId14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svg"/><Relationship Id="rId9" Type="http://schemas.openxmlformats.org/officeDocument/2006/relationships/image" Target="../media/image5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5.svg"/><Relationship Id="rId4" Type="http://schemas.openxmlformats.org/officeDocument/2006/relationships/image" Target="../media/image5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1.sv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13FB03-5A56-EB2D-6DC1-8B265FBF8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0"/>
            <a:ext cx="7704000" cy="1065368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164D73"/>
                </a:solidFill>
              </a:rPr>
              <a:t>Une bonne fois pour toutes </a:t>
            </a:r>
            <a:r>
              <a:rPr lang="fr-FR" dirty="0"/>
              <a:t>: loi des grands nombres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7FF8042-3BCB-41E5-53F9-A05ACD39D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93" y="1255222"/>
            <a:ext cx="4256321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A3D9404-39C2-3030-57C4-832A98A56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264" y="1255222"/>
            <a:ext cx="4317452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269795C-6FAA-A610-41B7-001943F85D48}"/>
              </a:ext>
            </a:extLst>
          </p:cNvPr>
          <p:cNvSpPr txBox="1"/>
          <p:nvPr/>
        </p:nvSpPr>
        <p:spPr>
          <a:xfrm>
            <a:off x="989256" y="4503573"/>
            <a:ext cx="2881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solidFill>
                  <a:srgbClr val="164D73"/>
                </a:solidFill>
                <a:latin typeface="Geologica" panose="020B0604020202020204" charset="0"/>
              </a:rPr>
              <a:t>Producteur : ~2%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2B752FC-AF6B-2334-7FDB-A0E8CC7FE2F4}"/>
              </a:ext>
            </a:extLst>
          </p:cNvPr>
          <p:cNvSpPr txBox="1"/>
          <p:nvPr/>
        </p:nvSpPr>
        <p:spPr>
          <a:xfrm>
            <a:off x="5303993" y="4495222"/>
            <a:ext cx="2881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solidFill>
                  <a:srgbClr val="164D73"/>
                </a:solidFill>
                <a:latin typeface="Geologica" panose="020B0604020202020204" charset="0"/>
              </a:rPr>
              <a:t>Producteur : ~17%</a:t>
            </a:r>
          </a:p>
        </p:txBody>
      </p:sp>
    </p:spTree>
    <p:extLst>
      <p:ext uri="{BB962C8B-B14F-4D97-AF65-F5344CB8AC3E}">
        <p14:creationId xmlns:p14="http://schemas.microsoft.com/office/powerpoint/2010/main" val="3512491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D1296C95-311A-5C0F-2CAC-74567C958C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673" b="2545"/>
          <a:stretch/>
        </p:blipFill>
        <p:spPr>
          <a:xfrm>
            <a:off x="4572000" y="220791"/>
            <a:ext cx="3947160" cy="409212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23517AF-3235-CB99-1AD5-B6709BCA5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075" y="220791"/>
            <a:ext cx="4031329" cy="436663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67" y="0"/>
            <a:ext cx="1223050" cy="122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007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B83ECF2-EAD3-D951-17A7-D52D0DDCB8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61966" y="2076159"/>
            <a:ext cx="3690754" cy="235518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3D950BC-9D4D-1C1C-4009-1384C67A6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2" y="486030"/>
            <a:ext cx="6582519" cy="4171440"/>
          </a:xfrm>
          <a:prstGeom prst="rect">
            <a:avLst/>
          </a:prstGeom>
        </p:spPr>
      </p:pic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68580" y="498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48732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7"/>
          <p:cNvSpPr txBox="1"/>
          <p:nvPr/>
        </p:nvSpPr>
        <p:spPr>
          <a:xfrm>
            <a:off x="444891" y="2886828"/>
            <a:ext cx="1566000" cy="150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Les informations sont conservées dans un fichier au format .JSON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83" name="Google Shape;783;p27"/>
          <p:cNvSpPr txBox="1"/>
          <p:nvPr/>
        </p:nvSpPr>
        <p:spPr>
          <a:xfrm>
            <a:off x="5432831" y="2865641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retourne un nouveau fichier au format .JSON dans lequel se trouve les résultats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" name="Google Shape;783;p27">
            <a:extLst>
              <a:ext uri="{FF2B5EF4-FFF2-40B4-BE49-F238E27FC236}">
                <a16:creationId xmlns:a16="http://schemas.microsoft.com/office/drawing/2014/main" id="{48A72E6C-2B23-32CA-B283-5E91CB80B851}"/>
              </a:ext>
            </a:extLst>
          </p:cNvPr>
          <p:cNvSpPr txBox="1"/>
          <p:nvPr/>
        </p:nvSpPr>
        <p:spPr>
          <a:xfrm>
            <a:off x="3789000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applique le modèle associé qui est extrait du fichier pickle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" name="Google Shape;783;p27">
            <a:extLst>
              <a:ext uri="{FF2B5EF4-FFF2-40B4-BE49-F238E27FC236}">
                <a16:creationId xmlns:a16="http://schemas.microsoft.com/office/drawing/2014/main" id="{D4D7049A-91D2-A5BD-80AC-7F763895B2BD}"/>
              </a:ext>
            </a:extLst>
          </p:cNvPr>
          <p:cNvSpPr txBox="1"/>
          <p:nvPr/>
        </p:nvSpPr>
        <p:spPr>
          <a:xfrm>
            <a:off x="2018385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 fichier au format .JSON est envoyé à l’API hebergé sur le serveur pythonanywhere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783;p27">
            <a:extLst>
              <a:ext uri="{FF2B5EF4-FFF2-40B4-BE49-F238E27FC236}">
                <a16:creationId xmlns:a16="http://schemas.microsoft.com/office/drawing/2014/main" id="{BB28D438-DE28-F41A-FFE2-E49EABA7627D}"/>
              </a:ext>
            </a:extLst>
          </p:cNvPr>
          <p:cNvSpPr txBox="1"/>
          <p:nvPr/>
        </p:nvSpPr>
        <p:spPr>
          <a:xfrm>
            <a:off x="7079844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Affichage des résultats sur le dashboard adapté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438A7E1-0F2D-872C-E94B-2B1CB3C23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51" y="381306"/>
            <a:ext cx="8740897" cy="248433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3FB15E4-55E8-FDA6-FFCA-6F510727CA9D}"/>
              </a:ext>
            </a:extLst>
          </p:cNvPr>
          <p:cNvSpPr/>
          <p:nvPr/>
        </p:nvSpPr>
        <p:spPr>
          <a:xfrm>
            <a:off x="2018385" y="4490629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b="1" dirty="0"/>
              <a:t>Connexion internet est indispensable </a:t>
            </a:r>
          </a:p>
        </p:txBody>
      </p:sp>
      <p:pic>
        <p:nvPicPr>
          <p:cNvPr id="31" name="Graphique 30" descr="Avertissement avec un remplissage uni">
            <a:extLst>
              <a:ext uri="{FF2B5EF4-FFF2-40B4-BE49-F238E27FC236}">
                <a16:creationId xmlns:a16="http://schemas.microsoft.com/office/drawing/2014/main" id="{D547F8E7-CC00-D19D-E2FE-E27D7BE55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7012" y="4612697"/>
            <a:ext cx="430523" cy="430523"/>
          </a:xfrm>
          <a:prstGeom prst="rect">
            <a:avLst/>
          </a:prstGeom>
        </p:spPr>
      </p:pic>
      <p:pic>
        <p:nvPicPr>
          <p:cNvPr id="32" name="Graphique 31" descr="Avertissement avec un remplissage uni">
            <a:extLst>
              <a:ext uri="{FF2B5EF4-FFF2-40B4-BE49-F238E27FC236}">
                <a16:creationId xmlns:a16="http://schemas.microsoft.com/office/drawing/2014/main" id="{462CF2F5-E1F5-4EDE-5FB8-F75B91ACC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6989" y="4612698"/>
            <a:ext cx="430523" cy="43052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096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E63E43C-943F-DF40-94C0-66F22022C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808" y="647700"/>
            <a:ext cx="6363132" cy="34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Producteur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A50B1DD-0C55-BDF7-EE3C-6DE34F865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50727">
            <a:off x="638707" y="1064857"/>
            <a:ext cx="2926334" cy="381033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B41C543-3F81-EAB4-4783-7EC3FE01E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92149">
            <a:off x="2505243" y="1047115"/>
            <a:ext cx="2309060" cy="280440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EFF094D-73C4-EF86-185A-CE2A9BDCE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271">
            <a:off x="6157710" y="218453"/>
            <a:ext cx="2354784" cy="388653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17D21F6-E141-D201-F50A-7A727F47D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86441">
            <a:off x="5706541" y="2161722"/>
            <a:ext cx="2347163" cy="27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35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5_dashboard-produ">
            <a:hlinkClick r:id="" action="ppaction://media"/>
            <a:extLst>
              <a:ext uri="{FF2B5EF4-FFF2-40B4-BE49-F238E27FC236}">
                <a16:creationId xmlns:a16="http://schemas.microsoft.com/office/drawing/2014/main" id="{E25BAC1F-8B27-46E7-8BFC-CE38962079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Consommateur </a:t>
            </a:r>
            <a:br>
              <a:rPr lang="fr-FR" dirty="0"/>
            </a:b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6800745-7129-2203-374D-9BE91D0F5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14600">
            <a:off x="473135" y="992637"/>
            <a:ext cx="3201057" cy="280464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A2842ED-8D2C-E544-8477-55B0B7B8A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24888">
            <a:off x="1575684" y="2464887"/>
            <a:ext cx="3620571" cy="225706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E75A0A9-62DC-D4B9-6DF7-7056B2B26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2679" y="245148"/>
            <a:ext cx="3428411" cy="214980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2F3D631-1162-02B1-E6D9-58EC49EAF1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408" y="2076782"/>
            <a:ext cx="2747682" cy="2450226"/>
          </a:xfrm>
          <a:prstGeom prst="rect">
            <a:avLst/>
          </a:prstGeom>
        </p:spPr>
      </p:pic>
      <p:sp>
        <p:nvSpPr>
          <p:cNvPr id="9" name="Cadre 8">
            <a:extLst>
              <a:ext uri="{FF2B5EF4-FFF2-40B4-BE49-F238E27FC236}">
                <a16:creationId xmlns:a16="http://schemas.microsoft.com/office/drawing/2014/main" id="{5841E731-E79A-77DE-E776-DCAC5D2198E1}"/>
              </a:ext>
            </a:extLst>
          </p:cNvPr>
          <p:cNvSpPr/>
          <p:nvPr/>
        </p:nvSpPr>
        <p:spPr>
          <a:xfrm>
            <a:off x="789039" y="3495368"/>
            <a:ext cx="811161" cy="752167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Cadre 9">
            <a:extLst>
              <a:ext uri="{FF2B5EF4-FFF2-40B4-BE49-F238E27FC236}">
                <a16:creationId xmlns:a16="http://schemas.microsoft.com/office/drawing/2014/main" id="{33FE7918-BC89-4F41-6204-9B6B02844B66}"/>
              </a:ext>
            </a:extLst>
          </p:cNvPr>
          <p:cNvSpPr/>
          <p:nvPr/>
        </p:nvSpPr>
        <p:spPr>
          <a:xfrm rot="20750118">
            <a:off x="5376552" y="1365940"/>
            <a:ext cx="811161" cy="769978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B319D98-8B56-1A14-FA7A-8960B4286BE5}"/>
              </a:ext>
            </a:extLst>
          </p:cNvPr>
          <p:cNvSpPr txBox="1"/>
          <p:nvPr/>
        </p:nvSpPr>
        <p:spPr>
          <a:xfrm>
            <a:off x="5527722" y="1378667"/>
            <a:ext cx="5088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00B05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88455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C09481B-5ED5-F7CD-CA5A-A5A827EF7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273" y="121707"/>
            <a:ext cx="6972904" cy="49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5_dashboard-conso">
            <a:hlinkClick r:id="" action="ppaction://media"/>
            <a:extLst>
              <a:ext uri="{FF2B5EF4-FFF2-40B4-BE49-F238E27FC236}">
                <a16:creationId xmlns:a16="http://schemas.microsoft.com/office/drawing/2014/main" id="{65E1B316-890A-425A-EB4F-44A5F961F1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62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1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921759052"/>
              </p:ext>
            </p:extLst>
          </p:nvPr>
        </p:nvGraphicFramePr>
        <p:xfrm>
          <a:off x="174102" y="51685"/>
          <a:ext cx="8795795" cy="4929906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: les avertissements de l’Etat par exemple.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04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Faire des statistiques descriptives concernant la base initiale que l’on a.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Expliquer le découpage de la base test et train.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la performance de notre modèle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fonctions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en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PtrSafe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Respecter la syntaxe PEP8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Mettre tous les codes en anglais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« </a:t>
                      </a:r>
                      <a:r>
                        <a:rPr lang="fr-FR" sz="700" b="0" i="1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print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 en « </a:t>
                      </a:r>
                      <a:r>
                        <a:rPr lang="fr-FR" sz="700" b="0" i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log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304438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1000099" y="870727"/>
            <a:ext cx="8588388" cy="4272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Améliorer l’aspect esthétique et ergonomique du formulaire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Ajouter une option qui adapte le formulaire à l’écran de l’utilisateur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Choisir les produits à ramener et à tester pour la soutenance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Faire une vidéo de démonstration par prudence </a:t>
            </a: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lnSpc>
                <a:spcPct val="200000"/>
              </a:lnSpc>
              <a:buFont typeface="Calibri"/>
              <a:buChar char="-"/>
            </a:pP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</p:txBody>
      </p:sp>
      <p:pic>
        <p:nvPicPr>
          <p:cNvPr id="2" name="Image 1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BAB43AA8-9A3E-C028-64B4-C69B579CD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0274" y="397112"/>
            <a:ext cx="516468" cy="387351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73" y="1683300"/>
            <a:ext cx="6215002" cy="1776900"/>
          </a:xfrm>
        </p:spPr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0" y="-346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pic>
        <p:nvPicPr>
          <p:cNvPr id="7" name="Image 6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96C456DC-E459-D58C-6EC3-5E530483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935" y="0"/>
            <a:ext cx="1001065" cy="7507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D60521-0813-3FDE-57D6-85049B8E953C}"/>
              </a:ext>
            </a:extLst>
          </p:cNvPr>
          <p:cNvSpPr txBox="1"/>
          <p:nvPr/>
        </p:nvSpPr>
        <p:spPr>
          <a:xfrm>
            <a:off x="390498" y="125357"/>
            <a:ext cx="8588388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de nouveaux boutons : « Menu » qui permet le retour à la page d’accueil; « Formulaire » qui permet d’ouvrir le formulaire; « Historique » qui affiche l’historique.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Associer la liste déroulante de l’historique du formulaire à l’historique dans le fichier Excel.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d’informations complémentaires sur le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dashboard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: des recommandations de l’Etat par exemple. </a:t>
            </a:r>
            <a:endParaRPr lang="fr-FR" sz="160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Ajouter l’erreur du modèle dans la page d’accueil afin d’avertir l’utilisateur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Embellissement esthétique du formulaire : Police d’écriture, couleurs,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etc</a:t>
            </a:r>
            <a:endParaRPr lang="fr-FR" sz="1600" b="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Optimisation du code : explorez les techniques afin d’améliorer la performance de notre modèle choisi.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Changer les fonctions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en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PtrSafe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4438185" y="355693"/>
            <a:ext cx="4465814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Dégradé dans les svg - Pédagogie et numérique">
            <a:extLst>
              <a:ext uri="{FF2B5EF4-FFF2-40B4-BE49-F238E27FC236}">
                <a16:creationId xmlns:a16="http://schemas.microsoft.com/office/drawing/2014/main" id="{70BE9D53-723E-8A26-D7CF-5DC2699B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852" y="1880698"/>
            <a:ext cx="920439" cy="8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16124B7-6011-233F-7CA1-077A3357C188}"/>
              </a:ext>
            </a:extLst>
          </p:cNvPr>
          <p:cNvSpPr txBox="1"/>
          <p:nvPr/>
        </p:nvSpPr>
        <p:spPr>
          <a:xfrm>
            <a:off x="4265576" y="2972299"/>
            <a:ext cx="4465814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28 632 aliments</a:t>
            </a:r>
          </a:p>
          <a:p>
            <a:pPr algn="ctr"/>
            <a:endParaRPr lang="en-US" sz="1600" b="1" dirty="0">
              <a:solidFill>
                <a:schemeClr val="tx1"/>
              </a:solidFill>
              <a:latin typeface="Geologica SemiBold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16 variables </a:t>
            </a:r>
            <a:r>
              <a:rPr lang="en-US" sz="1600" b="1" dirty="0" err="1">
                <a:solidFill>
                  <a:schemeClr val="tx1"/>
                </a:solidFill>
                <a:latin typeface="Geologica SemiBold"/>
              </a:rPr>
              <a:t>explicatives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4C91655-0DBE-DAC3-7D6E-A2692EA00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51" y="1040905"/>
            <a:ext cx="3394234" cy="3473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dirty="0" err="1"/>
              <a:t>Random</a:t>
            </a:r>
            <a:r>
              <a:rPr lang="fr-FR" sz="1200" dirty="0"/>
              <a:t> Forest 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00024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9AF748-2110-0AF0-853C-23E1668AD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84732"/>
            <a:ext cx="7704000" cy="572700"/>
          </a:xfrm>
        </p:spPr>
        <p:txBody>
          <a:bodyPr/>
          <a:lstStyle/>
          <a:p>
            <a:pPr algn="ctr"/>
            <a:r>
              <a:rPr lang="fr-FR" sz="2600" dirty="0"/>
              <a:t>Le Random Forest </a:t>
            </a:r>
            <a:r>
              <a:rPr lang="fr-FR" sz="2600"/>
              <a:t>en deux/trois </a:t>
            </a:r>
            <a:r>
              <a:rPr lang="fr-FR" sz="2600" dirty="0"/>
              <a:t>mots branchés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526" y="1356189"/>
            <a:ext cx="2438611" cy="2438611"/>
          </a:xfrm>
          <a:prstGeom prst="rect">
            <a:avLst/>
          </a:prstGeom>
        </p:spPr>
      </p:pic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720394CB-3B82-0166-8699-2C1BEF2042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3133573"/>
              </p:ext>
            </p:extLst>
          </p:nvPr>
        </p:nvGraphicFramePr>
        <p:xfrm>
          <a:off x="-431541" y="731375"/>
          <a:ext cx="6468274" cy="4297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62416124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1732</TotalTime>
  <Words>1143</Words>
  <Application>Microsoft Office PowerPoint</Application>
  <PresentationFormat>Affichage à l'écran (16:9)</PresentationFormat>
  <Paragraphs>220</Paragraphs>
  <Slides>26</Slides>
  <Notes>9</Notes>
  <HiddenSlides>0</HiddenSlides>
  <MMClips>2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26</vt:i4>
      </vt:variant>
    </vt:vector>
  </HeadingPairs>
  <TitlesOfParts>
    <vt:vector size="39" baseType="lpstr">
      <vt:lpstr>Geologica SemiBold</vt:lpstr>
      <vt:lpstr>Nunito Light</vt:lpstr>
      <vt:lpstr>DM Sans</vt:lpstr>
      <vt:lpstr>Arial</vt:lpstr>
      <vt:lpstr>Calibri</vt:lpstr>
      <vt:lpstr>Fira Sans Extra Condensed</vt:lpstr>
      <vt:lpstr>Proxima Nova</vt:lpstr>
      <vt:lpstr>Figtree</vt:lpstr>
      <vt:lpstr>Geologica</vt:lpstr>
      <vt:lpstr>Aptos Narrow</vt:lpstr>
      <vt:lpstr>Times New Roman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Le Random Forest en deux/trois mots branchés</vt:lpstr>
      <vt:lpstr>Une bonne fois pour toutes : loi des grands nombres</vt:lpstr>
      <vt:lpstr>Présentation PowerPoint</vt:lpstr>
      <vt:lpstr>Présentation PowerPoint</vt:lpstr>
      <vt:lpstr>L’application</vt:lpstr>
      <vt:lpstr>L’application</vt:lpstr>
      <vt:lpstr>Présentation PowerPoint</vt:lpstr>
      <vt:lpstr>Interface d’accueil</vt:lpstr>
      <vt:lpstr>Place aux démos !</vt:lpstr>
      <vt:lpstr>Test Producteur </vt:lpstr>
      <vt:lpstr>Présentation PowerPoint</vt:lpstr>
      <vt:lpstr>Test Consommateur  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Alfex 2.0</cp:lastModifiedBy>
  <cp:revision>681</cp:revision>
  <dcterms:modified xsi:type="dcterms:W3CDTF">2023-12-08T07:35:10Z</dcterms:modified>
</cp:coreProperties>
</file>

<file path=docProps/thumbnail.jpeg>
</file>